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71" r:id="rId2"/>
    <p:sldId id="273" r:id="rId3"/>
    <p:sldId id="272" r:id="rId4"/>
    <p:sldId id="275" r:id="rId5"/>
    <p:sldId id="274" r:id="rId6"/>
    <p:sldId id="256" r:id="rId7"/>
    <p:sldId id="257" r:id="rId8"/>
    <p:sldId id="265" r:id="rId9"/>
    <p:sldId id="266" r:id="rId10"/>
    <p:sldId id="267" r:id="rId11"/>
    <p:sldId id="268" r:id="rId12"/>
    <p:sldId id="258" r:id="rId13"/>
    <p:sldId id="259" r:id="rId14"/>
    <p:sldId id="260" r:id="rId15"/>
    <p:sldId id="261" r:id="rId16"/>
    <p:sldId id="262" r:id="rId17"/>
    <p:sldId id="26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C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94681" autoAdjust="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9772E-E7AF-4D5D-A3B1-BF4D9001CB86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22555-74E1-4CC3-B1C8-A61D7C5DA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5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22555-74E1-4CC3-B1C8-A61D7C5DADE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9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1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9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8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8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9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A22889-D5BD-4DC3-BD20-A35183B629B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62AA79-665F-4E74-B9B8-AAD828D2F08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500" t="24737" r="13247" b="30855"/>
          <a:stretch/>
        </p:blipFill>
        <p:spPr>
          <a:xfrm>
            <a:off x="151772" y="268486"/>
            <a:ext cx="2158644" cy="836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875"/>
          <a:stretch/>
        </p:blipFill>
        <p:spPr>
          <a:xfrm>
            <a:off x="2231113" y="0"/>
            <a:ext cx="1461212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919" y="158731"/>
            <a:ext cx="1031148" cy="1031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6402" t="12526" r="5904" b="11932"/>
          <a:stretch/>
        </p:blipFill>
        <p:spPr>
          <a:xfrm>
            <a:off x="4693921" y="243840"/>
            <a:ext cx="2438400" cy="7924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0980" y="2118895"/>
            <a:ext cx="10528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ndara" panose="020E0502030303020204" pitchFamily="34" charset="0"/>
              </a:rPr>
              <a:t>ОГБУ СО «Региональный семейный многофункциональный центр»</a:t>
            </a:r>
            <a:endParaRPr lang="ru-RU" sz="3200" b="1" dirty="0">
              <a:latin typeface="Candara" panose="020E0502030303020204" pitchFamily="34" charset="0"/>
            </a:endParaRPr>
          </a:p>
          <a:p>
            <a:pPr algn="ctr"/>
            <a:endParaRPr lang="ru-RU" sz="3200" b="1" dirty="0">
              <a:latin typeface="Candara" panose="020E05020303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06325"/>
            <a:ext cx="12192000" cy="566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4118" y="5484812"/>
            <a:ext cx="102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9966"/>
                </a:solidFill>
              </a:rPr>
              <a:t>СЕМЕЙНЫЙ МФЦ – «ДОСТУПНО. КОМФОРТНО.КАЧЕСТВЕННО»</a:t>
            </a:r>
            <a:endParaRPr lang="ru-RU" sz="2800" b="1" dirty="0">
              <a:solidFill>
                <a:srgbClr val="33996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20610" r="26499" b="15457"/>
          <a:stretch/>
        </p:blipFill>
        <p:spPr>
          <a:xfrm>
            <a:off x="0" y="5120639"/>
            <a:ext cx="1877568" cy="1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236" y="1663585"/>
            <a:ext cx="11615738" cy="4910138"/>
          </a:xfrm>
        </p:spPr>
        <p:txBody>
          <a:bodyPr>
            <a:normAutofit fontScale="92500"/>
          </a:bodyPr>
          <a:lstStyle/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помощи для обеспечения ранней профилактики семейного неблагополучия и социального сиротства;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между несовершеннолетними и их законными представителями, представителями образовательных организаций;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несовершеннолетних при производстве допросов и иных следственных и процессуальных действий с несовершеннолетними пострадавшими и свидетелями 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несовершеннолетних при их участии в исполнительном производстве;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выездов команды специалистов в том числе в рамках внутриведомственного и межведомственного взаимодействия с органами и учреждениями системы профилактики семейного неблагополучия;</a:t>
            </a:r>
          </a:p>
          <a:p>
            <a:pPr marL="439738" indent="-439738">
              <a:buFont typeface="Wingdings" panose="05000000000000000000" pitchFamily="2" charset="2"/>
              <a:buChar char="Ø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срочных социальных услуг, включая обеспечение одеждой, обувью и другими предметами первой необходимости, содействие в получении временного жилого помещения, получении юридической помощи в целях защиты прав и законных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получателей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услуг, получении экстренной психологической помощи с привлечением в этой работе психологов 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священнослужителей.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5751" y="1156771"/>
            <a:ext cx="9834562" cy="439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психологическая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1094460" cy="1094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0328" y="175348"/>
            <a:ext cx="106716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реагирования</a:t>
            </a: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3854" y="584646"/>
            <a:ext cx="10058400" cy="5524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Антикризисный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3274" y="1174701"/>
            <a:ext cx="11701463" cy="37996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обучающих мероприятий (семинары, тренинги, стажерские площадки и др.) для специалистов органов и учреждений системы профилактики, участвующих в следственных действиях с участием несовершеннолетних (жертв, свидетелей преступлений и др.) и их родителей (законных представителей);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консилиумов в рамках межведомственного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по случаям жестокого обращения;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индивидуальной, семейной и групповой психотерапии;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реабилитационных мероприятий с несовершеннолетними и их родителями (законными представителями), в том числе пострадавшими от жестокого обращения с помощью «Зеленой комнаты»;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примирительных процедур с применением «Службы медиации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семейные споры, межличностные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1186180" cy="11861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8464" y="164331"/>
            <a:ext cx="105835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реагирования</a:t>
            </a: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72" y="4704463"/>
            <a:ext cx="11606784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деятельности Антикризисного центра с 2 несовершеннолетними, пострадавшими от жестокого обращения, проведена социально-реабилитационные работа;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помощь 12 человек, проявляющих агрессивные формы поведения;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 работа с 33 чел, проявляющих агрессивные формы воспитания;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случая направлено на рассмотрение в службы медиации и службы примирения.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2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7451" y="0"/>
            <a:ext cx="10058400" cy="4165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оказания социальных услуг и социального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573" y="471659"/>
            <a:ext cx="11413475" cy="5859463"/>
          </a:xfrm>
        </p:spPr>
        <p:txBody>
          <a:bodyPr>
            <a:normAutofit fontScale="77500" lnSpcReduction="20000"/>
          </a:bodyPr>
          <a:lstStyle/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семье и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детям: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 семей СОП и ТЖС;</a:t>
            </a:r>
          </a:p>
          <a:p>
            <a:pPr marL="627063" indent="355600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проката;</a:t>
            </a:r>
          </a:p>
          <a:p>
            <a:pPr marL="627063" indent="355600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ответственного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подбору, подготовке и сопровождению замещающих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семей:</a:t>
            </a:r>
          </a:p>
          <a:p>
            <a:pPr marL="1084263" indent="-457200">
              <a:buFont typeface="Wingdings" panose="05000000000000000000" pitchFamily="2" charset="2"/>
              <a:buChar char="Ø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приемных родителей</a:t>
            </a:r>
          </a:p>
          <a:p>
            <a:pPr marL="1084263" indent="-457200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замещающих семей</a:t>
            </a:r>
          </a:p>
          <a:p>
            <a:pPr marL="1084263" indent="-457200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приемных родителей</a:t>
            </a:r>
          </a:p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участников СВО и членов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 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лиц, заключивших </a:t>
            </a:r>
            <a:r>
              <a:rPr lang="ru-RU" sz="2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соц.контракт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8650" indent="-90488">
              <a:buFont typeface="Wingdings" panose="05000000000000000000" pitchFamily="2" charset="2"/>
              <a:buChar char="Ø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Приемное отделение</a:t>
            </a:r>
          </a:p>
          <a:p>
            <a:pPr marL="627063" indent="-90488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879475" indent="-342900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сопровождения: Группы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по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 Досуговый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5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185738"/>
            <a:ext cx="10058400" cy="8064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отделение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7788" y="1445984"/>
            <a:ext cx="9926198" cy="28946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статистики, анализа и мониторинга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социальных, общественных проектов и услуг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1229398" cy="1229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5776" y="4208776"/>
            <a:ext cx="9436608" cy="80021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Поступило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339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обращений. Отделение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расширилось отделами статистики, анализа и мониторинга и отделом реализации социальных, общественных проектов и услуг.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8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6438" y="1243644"/>
            <a:ext cx="10058400" cy="569913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услуг: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1354" y="1965612"/>
            <a:ext cx="11176000" cy="4978400"/>
          </a:xfrm>
        </p:spPr>
        <p:txBody>
          <a:bodyPr>
            <a:normAutofit/>
          </a:bodyPr>
          <a:lstStyle/>
          <a:p>
            <a:pPr marL="439738" indent="-3556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узких специалистов (педагог-психолог, логопед, социальный педагог и т.д.) для семей с детьми, проживающими на отдаленных территориях Иркутской области;</a:t>
            </a:r>
          </a:p>
          <a:p>
            <a:pPr marL="439738" indent="-3556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для работников социальной сферы по нормативно-правовым и методическим вопросам;</a:t>
            </a:r>
          </a:p>
          <a:p>
            <a:pPr marL="439738" indent="-3556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региональных методических объединений педагогов-психологов, социальных педагогов;</a:t>
            </a:r>
          </a:p>
          <a:p>
            <a:pPr marL="439738" indent="-3556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работы Региональной школы приемных родителей;</a:t>
            </a:r>
          </a:p>
          <a:p>
            <a:pPr marL="439738" indent="-355600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региональных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4" y="0"/>
            <a:ext cx="1472944" cy="1472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62084" y="424016"/>
            <a:ext cx="5970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64040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2365" y="1079653"/>
            <a:ext cx="10058400" cy="669925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статистики, анализа и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мониторинга: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4525" y="1912937"/>
            <a:ext cx="11547475" cy="2573719"/>
          </a:xfrm>
        </p:spPr>
        <p:txBody>
          <a:bodyPr>
            <a:normAutofit/>
          </a:bodyPr>
          <a:lstStyle/>
          <a:p>
            <a:pPr marL="541338" indent="-541338"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 данных семей с детьми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Банка данных семей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541338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ведения АИС ЭСРН Иркутской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541338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отчетности по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отделам ОГБУСО «Региональный семейный многофункциональный центр».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1110335" cy="11103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3101" y="379948"/>
            <a:ext cx="5970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отделение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46591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5639" y="1366091"/>
            <a:ext cx="10058400" cy="568325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реализации социальных, общественных проектов и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услуг: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7653" y="2114015"/>
            <a:ext cx="11423243" cy="3543074"/>
          </a:xfrm>
        </p:spPr>
        <p:txBody>
          <a:bodyPr>
            <a:no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региональных комплексов мер, получивших гранты Фонда поддержки детей, находящихся в трудной жизненной ситуации;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мероприятий, посвященных Всероссийскому дню правовой помощи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областных мероприятиях:</a:t>
            </a:r>
          </a:p>
          <a:p>
            <a:pPr marL="11874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фестиваль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и юношеского творчества «Байкальская звезда»;</a:t>
            </a:r>
          </a:p>
          <a:p>
            <a:pPr marL="11874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присуждение премий Губернатора Иркутской области в 2014-2024 годах опекунам (попечителям), приемным родителям детей, воспитывающихся в семьях опекунов (попечителей), приемных семьях и достигших особых успехов в учебе, творчестве, спорте, а также участвующих в общественной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74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областная выставка-форума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семьи. Страна детства»;</a:t>
            </a:r>
          </a:p>
          <a:p>
            <a:pPr marL="11874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форумы, круглые столы, конкурсы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942340" cy="942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807" y="286438"/>
            <a:ext cx="5970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отделение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1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63908" y="0"/>
            <a:ext cx="8425912" cy="6032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2179" y="629796"/>
            <a:ext cx="10430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взаимодействие с учреждениями социального обслуживания населения, с учебными заведениями, другими социальными институтами, благотворительными фондами, общественными организациями и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9" y="0"/>
            <a:ext cx="1373750" cy="137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2046" r="74211" b="76010"/>
          <a:stretch/>
        </p:blipFill>
        <p:spPr>
          <a:xfrm>
            <a:off x="8171814" y="3051563"/>
            <a:ext cx="1897603" cy="1219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4" t="26850" r="2252" b="51233"/>
          <a:stretch/>
        </p:blipFill>
        <p:spPr>
          <a:xfrm>
            <a:off x="426051" y="1689528"/>
            <a:ext cx="1523935" cy="1004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26849" r="50824" b="51598"/>
          <a:stretch/>
        </p:blipFill>
        <p:spPr>
          <a:xfrm>
            <a:off x="2417221" y="1689528"/>
            <a:ext cx="1592920" cy="1044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t="73973" r="51195" b="4840"/>
          <a:stretch/>
        </p:blipFill>
        <p:spPr>
          <a:xfrm>
            <a:off x="10295724" y="1627978"/>
            <a:ext cx="1896276" cy="1249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2191" r="25858" b="75891"/>
          <a:stretch/>
        </p:blipFill>
        <p:spPr>
          <a:xfrm>
            <a:off x="326899" y="3058481"/>
            <a:ext cx="1656137" cy="11102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1" t="2557" r="2375" b="75525"/>
          <a:stretch/>
        </p:blipFill>
        <p:spPr>
          <a:xfrm>
            <a:off x="2269927" y="3080514"/>
            <a:ext cx="1718178" cy="1132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t="49863" r="50701" b="27854"/>
          <a:stretch/>
        </p:blipFill>
        <p:spPr>
          <a:xfrm>
            <a:off x="4244006" y="3047465"/>
            <a:ext cx="1826287" cy="12175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49863" r="74554" b="28219"/>
          <a:stretch/>
        </p:blipFill>
        <p:spPr>
          <a:xfrm>
            <a:off x="8307813" y="1712935"/>
            <a:ext cx="1728554" cy="11397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73790" r="74554" b="4109"/>
          <a:stretch/>
        </p:blipFill>
        <p:spPr>
          <a:xfrm>
            <a:off x="6321305" y="3037957"/>
            <a:ext cx="1796736" cy="12145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1" t="73607" r="25982" b="4292"/>
          <a:stretch/>
        </p:blipFill>
        <p:spPr>
          <a:xfrm>
            <a:off x="10199044" y="3105803"/>
            <a:ext cx="1754257" cy="11792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6" t="26667" r="25858" b="51598"/>
          <a:stretch/>
        </p:blipFill>
        <p:spPr>
          <a:xfrm>
            <a:off x="4348017" y="1674454"/>
            <a:ext cx="1645158" cy="11060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73425" r="2622" b="4292"/>
          <a:stretch/>
        </p:blipFill>
        <p:spPr>
          <a:xfrm>
            <a:off x="6266440" y="1706661"/>
            <a:ext cx="1599603" cy="10841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2574" y="448294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mtClean="0"/>
              <a:t>24</a:t>
            </a:r>
            <a:r>
              <a:rPr lang="ru-RU" smtClean="0"/>
              <a:t> </a:t>
            </a:r>
            <a:r>
              <a:rPr lang="ru-RU" dirty="0"/>
              <a:t>организации социального обслуживания</a:t>
            </a:r>
          </a:p>
          <a:p>
            <a:pPr algn="ctr"/>
            <a:r>
              <a:rPr lang="ru-RU" b="1" dirty="0" smtClean="0"/>
              <a:t>226</a:t>
            </a:r>
            <a:r>
              <a:rPr lang="ru-RU" dirty="0" smtClean="0"/>
              <a:t> </a:t>
            </a:r>
            <a:r>
              <a:rPr lang="ru-RU" dirty="0"/>
              <a:t>образовательных организаций</a:t>
            </a:r>
          </a:p>
          <a:p>
            <a:pPr algn="ctr"/>
            <a:r>
              <a:rPr lang="ru-RU" b="1" dirty="0"/>
              <a:t>11</a:t>
            </a:r>
            <a:r>
              <a:rPr lang="ru-RU" dirty="0"/>
              <a:t> общественных организаций</a:t>
            </a:r>
          </a:p>
          <a:p>
            <a:pPr algn="ctr"/>
            <a:r>
              <a:rPr lang="ru-RU" b="1" dirty="0"/>
              <a:t>2</a:t>
            </a:r>
            <a:r>
              <a:rPr lang="ru-RU" dirty="0"/>
              <a:t> банка</a:t>
            </a:r>
          </a:p>
          <a:p>
            <a:pPr algn="ctr"/>
            <a:r>
              <a:rPr lang="ru-RU" b="1" dirty="0"/>
              <a:t>2</a:t>
            </a:r>
            <a:r>
              <a:rPr lang="ru-RU" dirty="0"/>
              <a:t> учреждения здравоохранения</a:t>
            </a:r>
          </a:p>
          <a:p>
            <a:pPr algn="ctr"/>
            <a:r>
              <a:rPr lang="ru-RU" b="1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иных </a:t>
            </a:r>
            <a:r>
              <a:rPr lang="ru-RU" dirty="0" smtClean="0"/>
              <a:t>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54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7265"/>
            <a:ext cx="942340" cy="942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60" y="7265"/>
            <a:ext cx="8001883" cy="64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5449303" y="17031"/>
            <a:ext cx="3168352" cy="802104"/>
          </a:xfrm>
          <a:prstGeom prst="triangle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СМФЦ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49303" y="827953"/>
            <a:ext cx="3168352" cy="940288"/>
          </a:xfrm>
          <a:prstGeom prst="rect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26880" y="1060340"/>
            <a:ext cx="2718816" cy="92333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Нормативные документы СМФЦ учреждения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4166" y="830294"/>
            <a:ext cx="344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Структурное  подразделение ОГКУСО «ЦПД Правобережного округа </a:t>
            </a:r>
            <a:r>
              <a:rPr lang="ru-RU" dirty="0" err="1" smtClean="0"/>
              <a:t>г.Иркутска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880379" y="2297258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76856" y="1782311"/>
            <a:ext cx="3140799" cy="444419"/>
          </a:xfrm>
          <a:prstGeom prst="rect">
            <a:avLst/>
          </a:prstGeom>
          <a:ln w="38100">
            <a:solidFill>
              <a:srgbClr val="5FA9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 ноября 2022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41428" y="2975363"/>
            <a:ext cx="4788964" cy="2585323"/>
          </a:xfrm>
          <a:prstGeom prst="rect">
            <a:avLst/>
          </a:prstGeom>
          <a:noFill/>
          <a:ln w="28575">
            <a:solidFill>
              <a:srgbClr val="5FA9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Отделение первичного приема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Отделение экстренной психологической помощи и экстренного реагирования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Отделение оказания социальных услуг </a:t>
            </a:r>
          </a:p>
          <a:p>
            <a:pPr indent="261938"/>
            <a:r>
              <a:rPr lang="ru-RU" b="1" dirty="0" smtClean="0"/>
              <a:t>и социального сопровождения:</a:t>
            </a:r>
          </a:p>
          <a:p>
            <a:pPr marL="358775" indent="-96838">
              <a:buFont typeface="Arial" panose="020B0604020202020204" pitchFamily="34" charset="0"/>
              <a:buChar char="•"/>
            </a:pPr>
            <a:r>
              <a:rPr lang="ru-RU" dirty="0" smtClean="0"/>
              <a:t>отдел помощи семье и детям</a:t>
            </a:r>
          </a:p>
          <a:p>
            <a:pPr marL="358775" indent="-96838">
              <a:buFont typeface="Arial" panose="020B0604020202020204" pitchFamily="34" charset="0"/>
              <a:buChar char="•"/>
            </a:pPr>
            <a:r>
              <a:rPr lang="ru-RU" dirty="0" smtClean="0"/>
              <a:t>отдел сопровождения замещающих семей</a:t>
            </a:r>
          </a:p>
          <a:p>
            <a:pPr marL="358775" indent="-96838">
              <a:buFont typeface="Arial" panose="020B0604020202020204" pitchFamily="34" charset="0"/>
              <a:buChar char="•"/>
            </a:pPr>
            <a:r>
              <a:rPr lang="ru-RU" dirty="0" smtClean="0"/>
              <a:t>отдел постинтернатного сопровождения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Информационно-методическое отделение</a:t>
            </a:r>
            <a:endParaRPr lang="ru-RU" b="1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8701760" y="1344413"/>
            <a:ext cx="553685" cy="287381"/>
          </a:xfrm>
          <a:prstGeom prst="righ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4757815" y="1344413"/>
            <a:ext cx="593919" cy="321123"/>
          </a:xfrm>
          <a:prstGeom prst="leftArrow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04583" y="484628"/>
            <a:ext cx="4085899" cy="3539430"/>
          </a:xfrm>
          <a:prstGeom prst="rect">
            <a:avLst/>
          </a:prstGeom>
          <a:noFill/>
          <a:ln w="28575">
            <a:solidFill>
              <a:srgbClr val="5FA9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Задачи: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консультативной помощи родителям (законным представителям) по различным вопросам воспитания, обучения и развития детей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помощи родителям (законным представителям) и детям по вопросам детско-родительских отношений;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помощи родителям (законным представителям) и детям по вопросам получения социальных услуг и мероприятий в рамках социального сопровождения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3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15986"/>
          <a:stretch/>
        </p:blipFill>
        <p:spPr>
          <a:xfrm>
            <a:off x="4471837" y="0"/>
            <a:ext cx="2987355" cy="2641761"/>
          </a:xfrm>
          <a:prstGeom prst="rect">
            <a:avLst/>
          </a:prstGeom>
          <a:ln>
            <a:noFill/>
          </a:ln>
          <a:effectLst>
            <a:softEdge rad="2413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25306" y="2819840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услугах и мероприятиях и возможность участвовать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82969"/>
            <a:ext cx="346166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различных жизненных ситуациях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дистанционно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выездом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3369" y="682968"/>
            <a:ext cx="36724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сбора документов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подтверждающих право на получение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режиму «одного окна»;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3621" y="2960104"/>
            <a:ext cx="344136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Персонифицированная помощь, направленная на удовлетворение потребностей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34" y="1156039"/>
            <a:ext cx="615749" cy="353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96944">
            <a:off x="3714154" y="2544877"/>
            <a:ext cx="615749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96129">
            <a:off x="7383718" y="2530177"/>
            <a:ext cx="615749" cy="3535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68873" y="1156038"/>
            <a:ext cx="615749" cy="35359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593430" y="2456292"/>
            <a:ext cx="263098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семья с детьми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5640" y="475575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до полного разрешения ситуации</a:t>
            </a:r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5519936" y="-218256"/>
            <a:ext cx="720080" cy="9073008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5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4453016" y="968991"/>
            <a:ext cx="3168352" cy="802104"/>
          </a:xfrm>
          <a:prstGeom prst="triangle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СМФЦ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53016" y="1756000"/>
            <a:ext cx="3168352" cy="940288"/>
          </a:xfrm>
          <a:prstGeom prst="rect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312469" y="1741311"/>
            <a:ext cx="3447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Структурное  подразделение ОГКУСО «ЦПД Правобережного округа </a:t>
            </a:r>
            <a:r>
              <a:rPr lang="ru-RU" dirty="0" err="1" smtClean="0"/>
              <a:t>г.Иркутска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884091" y="4467250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66921" y="2706976"/>
            <a:ext cx="3140799" cy="444419"/>
          </a:xfrm>
          <a:prstGeom prst="rect">
            <a:avLst/>
          </a:prstGeom>
          <a:ln w="38100">
            <a:solidFill>
              <a:srgbClr val="5FA9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2022-23гг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48752" y="4985238"/>
            <a:ext cx="434908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обращений по разным вопросам: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Семейный МФЦ зафиксировано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8" y="0"/>
            <a:ext cx="1308100" cy="1308100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 rot="5400000">
            <a:off x="3866497" y="1821861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7892586" y="1780915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5910" y="1433015"/>
            <a:ext cx="3057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полномочий по подбору и подготовке граждан, выразивших желание стать опекунами или попечителями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7396" y="1555845"/>
            <a:ext cx="236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лиц, заключивших социальный контракт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3878640">
            <a:off x="3841478" y="3134321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148437">
            <a:off x="7840273" y="3161619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7921" y="3302758"/>
            <a:ext cx="227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«Зеленой комнаты»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2682473">
            <a:off x="4289575" y="3978205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10186" y="4312692"/>
            <a:ext cx="277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запросов по психологической помощи и проведению процедуры медиации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4440" y="3084394"/>
            <a:ext cx="308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запросов по дистанционному консультированию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8376497">
            <a:off x="7555946" y="3996407"/>
            <a:ext cx="333751" cy="427860"/>
          </a:xfrm>
          <a:prstGeom prst="downArrow">
            <a:avLst/>
          </a:prstGeom>
          <a:solidFill>
            <a:srgbClr val="3399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66077" y="4285397"/>
            <a:ext cx="2528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реализации социальных проектов и услуг, заключению соглашений для межведомственного взаимодействия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4858" y="198862"/>
            <a:ext cx="9289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9966"/>
                </a:solidFill>
              </a:rPr>
              <a:t>СЕМЕЙНЫЙ МФЦ – «ДОСТУПНО. КОМФОРТНО.КАЧЕСТВЕННО»</a:t>
            </a:r>
          </a:p>
        </p:txBody>
      </p:sp>
    </p:spTree>
    <p:extLst>
      <p:ext uri="{BB962C8B-B14F-4D97-AF65-F5344CB8AC3E}">
        <p14:creationId xmlns:p14="http://schemas.microsoft.com/office/powerpoint/2010/main" val="257265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376530" y="944840"/>
            <a:ext cx="3168352" cy="940288"/>
          </a:xfrm>
          <a:prstGeom prst="rect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458417" y="1046736"/>
            <a:ext cx="30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ОГКУСО «Региональный</a:t>
            </a:r>
          </a:p>
          <a:p>
            <a:pPr algn="ctr"/>
            <a:r>
              <a:rPr lang="ru-RU" dirty="0" smtClean="0"/>
              <a:t>Семейный МФЦ»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76925" y="142993"/>
            <a:ext cx="3168352" cy="802104"/>
          </a:xfrm>
          <a:prstGeom prst="triangle">
            <a:avLst/>
          </a:prstGeom>
          <a:solidFill>
            <a:srgbClr val="5FA9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СМФЦ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3938" y="1877858"/>
            <a:ext cx="3133536" cy="444419"/>
          </a:xfrm>
          <a:prstGeom prst="rect">
            <a:avLst/>
          </a:prstGeom>
          <a:ln w="38100">
            <a:solidFill>
              <a:srgbClr val="5FA9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Год спустя (ноябрь, 2023)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9431" y="248688"/>
            <a:ext cx="3793937" cy="923330"/>
          </a:xfrm>
          <a:prstGeom prst="rect">
            <a:avLst/>
          </a:prstGeom>
          <a:ln w="28575">
            <a:solidFill>
              <a:srgbClr val="5FA9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первичного приема: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точек доступа первичного приема в 10 районах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99" y="2492210"/>
            <a:ext cx="3972064" cy="2862322"/>
          </a:xfrm>
          <a:prstGeom prst="rect">
            <a:avLst/>
          </a:prstGeom>
          <a:noFill/>
          <a:ln w="28575">
            <a:solidFill>
              <a:srgbClr val="5FA9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реагирования: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экстренная психологическая служба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линия «Телефон доверия для женщин и детей»</a:t>
            </a:r>
          </a:p>
          <a:p>
            <a:pPr marL="261938" indent="-26193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«Антикризисный центр»:</a:t>
            </a:r>
          </a:p>
          <a:p>
            <a:pPr marL="719138" indent="-360363">
              <a:buFont typeface="Calibri" panose="020F0502020204030204" pitchFamily="34" charset="0"/>
              <a:buChar char="⁻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примирения</a:t>
            </a:r>
          </a:p>
          <a:p>
            <a:pPr marL="719138" indent="-360363">
              <a:buFont typeface="Calibri" panose="020F0502020204030204" pitchFamily="34" charset="0"/>
              <a:buChar char="⁻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«Зеленая комната»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2410" y="199051"/>
            <a:ext cx="3968596" cy="2031325"/>
          </a:xfrm>
          <a:prstGeom prst="rect">
            <a:avLst/>
          </a:prstGeom>
          <a:noFill/>
          <a:ln w="28575">
            <a:solidFill>
              <a:srgbClr val="5FA9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Информационно-методическое отделение: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дистанционных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статистики, анализа и мониторинга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реализации социальных, общественных проектов и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2818" y="2476049"/>
            <a:ext cx="7328847" cy="2862322"/>
          </a:xfrm>
          <a:prstGeom prst="rect">
            <a:avLst/>
          </a:prstGeom>
          <a:noFill/>
          <a:ln w="28575">
            <a:solidFill>
              <a:srgbClr val="5FA98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оказания социальных услуг и социального сопровождения: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содействия семье и детям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подбору, подготовке и сопровождения замещающих семей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постинтернатного сопровождения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сопровождения участников СВО и членов их семей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социальной помощи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сопровождения лиц, заключивших социальный контракт</a:t>
            </a:r>
          </a:p>
          <a:p>
            <a:pPr marL="538163" indent="-179388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защите жилищных прав детей-сирот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421344"/>
            <a:ext cx="12192000" cy="923330"/>
          </a:xfrm>
          <a:prstGeom prst="rect">
            <a:avLst/>
          </a:prstGeom>
          <a:solidFill>
            <a:srgbClr val="43C18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 капитальный ремонт кровли, фасада здания, ремонт всех помещений учреждения, включая жилые комнаты и кабинеты специалистов, капитальный ремонт электропроводки здания, приобретение и монтаж подъемного устройства для инвалидов на 49 367 745,59 руб.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9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580995" y="93504"/>
            <a:ext cx="10058400" cy="5619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приема семей с детьми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706880" y="671997"/>
            <a:ext cx="10204704" cy="5495925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социальной помощи семьям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ежегодных мобильных приемных с целью повышения юридической грамотности детей-сирот и лиц из их числа, в том числе по вопросам реализации дополнительных гарантий прав, предусмотренных действующим законодательством;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«единых точек входа»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СМФЦ: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Боханский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Братский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Нукутский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Черемховский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Чунский р-н;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Эхирит-Булагатский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8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2713" y="212226"/>
            <a:ext cx="10809287" cy="6175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реагирования: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8015" y="1339488"/>
            <a:ext cx="10058400" cy="4022725"/>
          </a:xfrm>
        </p:spPr>
        <p:txBody>
          <a:bodyPr>
            <a:normAutofit/>
          </a:bodyPr>
          <a:lstStyle/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сетевая психологическая служба;</a:t>
            </a:r>
          </a:p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«Телефон доверия для женщин и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психологическая служба;</a:t>
            </a:r>
          </a:p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комната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Антикризисный центр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3619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помощь.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3" y="0"/>
            <a:ext cx="1239931" cy="12399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4672" y="4808327"/>
            <a:ext cx="8497824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г. в отделение обратилось 253 семьи с детьми (всего по отделам 2209 обращения за психологической помощью).</a:t>
            </a:r>
          </a:p>
        </p:txBody>
      </p:sp>
    </p:spTree>
    <p:extLst>
      <p:ext uri="{BB962C8B-B14F-4D97-AF65-F5344CB8AC3E}">
        <p14:creationId xmlns:p14="http://schemas.microsoft.com/office/powerpoint/2010/main" val="399353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37841" y="1201738"/>
            <a:ext cx="10058400" cy="528637"/>
          </a:xfrm>
        </p:spPr>
        <p:txBody>
          <a:bodyPr>
            <a:norm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сетевая психологическая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служба: 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2950" y="1846263"/>
            <a:ext cx="10923913" cy="2832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развития ребенка, по вопросам взаимодействия с ним;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по вопросам воспитания и образования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педагогов-психологов на территории Иркутской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консультаций, тренингов, практикумов для родителей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28928" cy="1328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9083" y="164332"/>
            <a:ext cx="106129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</a:t>
            </a: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93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93773" y="739680"/>
            <a:ext cx="10058400" cy="8763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линия «Телефон доверия для женщин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4116" y="1813078"/>
            <a:ext cx="10058400" cy="25936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женщин, подростков, детей по любым вопросам, тяжёлого эмоционального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трудности выбора, личных взаимоотношений, оказание психологической поддержки и помощи в трудных жизненных ситуациях, касающихся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насилия;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3" y="0"/>
            <a:ext cx="1243584" cy="1133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31345" y="131281"/>
            <a:ext cx="105651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экстренной психологической помощи и экстренного реагирования</a:t>
            </a: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686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B050"/>
      </a:accent1>
      <a:accent2>
        <a:srgbClr val="00B05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1400</Words>
  <Application>Microsoft Office PowerPoint</Application>
  <PresentationFormat>Широкоэкранный</PresentationFormat>
  <Paragraphs>163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Отделение первичного приема семей с детьми</vt:lpstr>
      <vt:lpstr>Отделение экстренной психологической помощи и экстренного реагирования:</vt:lpstr>
      <vt:lpstr>Региональная сетевая психологическая служба: </vt:lpstr>
      <vt:lpstr>Кризисная линия «Телефон доверия для женщин и детей»</vt:lpstr>
      <vt:lpstr>Выездная экстренная психологическая служба:</vt:lpstr>
      <vt:lpstr>Антикризисный центр</vt:lpstr>
      <vt:lpstr>Отделение оказания социальных услуг и социального сопровождения</vt:lpstr>
      <vt:lpstr>Информационно-методическое отделение  </vt:lpstr>
      <vt:lpstr>Отдел дистанционных услуг:</vt:lpstr>
      <vt:lpstr>Отдел статистики, анализа и мониторинга:</vt:lpstr>
      <vt:lpstr>Сектор реализации социальных, общественных проектов и услуг:</vt:lpstr>
      <vt:lpstr>Взаимодействие с социальными партнерами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экстренной психологической помощи и экстренного реагирования (руководитель отделения)</dc:title>
  <dc:creator>Еликова Е.Т.</dc:creator>
  <cp:lastModifiedBy>admin</cp:lastModifiedBy>
  <cp:revision>34</cp:revision>
  <dcterms:created xsi:type="dcterms:W3CDTF">2023-08-04T03:57:54Z</dcterms:created>
  <dcterms:modified xsi:type="dcterms:W3CDTF">2024-02-11T16:37:06Z</dcterms:modified>
</cp:coreProperties>
</file>